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528" r:id="rId4"/>
  </p:sldMasterIdLst>
  <p:notesMasterIdLst>
    <p:notesMasterId r:id="rId22"/>
  </p:notesMasterIdLst>
  <p:handoutMasterIdLst>
    <p:handoutMasterId r:id="rId23"/>
  </p:handoutMasterIdLst>
  <p:sldIdLst>
    <p:sldId id="1384" r:id="rId5"/>
    <p:sldId id="1643" r:id="rId6"/>
    <p:sldId id="1645" r:id="rId7"/>
    <p:sldId id="1655" r:id="rId8"/>
    <p:sldId id="1654" r:id="rId9"/>
    <p:sldId id="1653" r:id="rId10"/>
    <p:sldId id="1642" r:id="rId11"/>
    <p:sldId id="1644" r:id="rId12"/>
    <p:sldId id="1657" r:id="rId13"/>
    <p:sldId id="1652" r:id="rId14"/>
    <p:sldId id="1650" r:id="rId15"/>
    <p:sldId id="1651" r:id="rId16"/>
    <p:sldId id="1648" r:id="rId17"/>
    <p:sldId id="1649" r:id="rId18"/>
    <p:sldId id="1656" r:id="rId19"/>
    <p:sldId id="1646" r:id="rId20"/>
    <p:sldId id="1647" r:id="rId21"/>
  </p:sldIdLst>
  <p:sldSz cx="9144000" cy="5143500" type="screen16x9"/>
  <p:notesSz cx="6950075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3AD942-DE9F-41A0-8E1D-2EFCCCA734BC}">
          <p14:sldIdLst>
            <p14:sldId id="1384"/>
            <p14:sldId id="1643"/>
            <p14:sldId id="1645"/>
            <p14:sldId id="1655"/>
            <p14:sldId id="1654"/>
            <p14:sldId id="1653"/>
            <p14:sldId id="1642"/>
            <p14:sldId id="1644"/>
            <p14:sldId id="1657"/>
            <p14:sldId id="1652"/>
            <p14:sldId id="1650"/>
            <p14:sldId id="1651"/>
            <p14:sldId id="1648"/>
            <p14:sldId id="1649"/>
          </p14:sldIdLst>
        </p14:section>
        <p14:section name="Ending Slide" id="{6FC515B3-DD55-45F0-802C-69E15E5409A9}">
          <p14:sldIdLst>
            <p14:sldId id="1656"/>
            <p14:sldId id="1646"/>
            <p14:sldId id="164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222222"/>
    <a:srgbClr val="282828"/>
    <a:srgbClr val="DBE2E5"/>
    <a:srgbClr val="F5F5F3"/>
    <a:srgbClr val="D2611B"/>
    <a:srgbClr val="636466"/>
    <a:srgbClr val="D2611C"/>
    <a:srgbClr val="004B74"/>
    <a:srgbClr val="005A8B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226"/>
    <p:restoredTop sz="81479"/>
  </p:normalViewPr>
  <p:slideViewPr>
    <p:cSldViewPr showGuides="1">
      <p:cViewPr varScale="1">
        <p:scale>
          <a:sx n="127" d="100"/>
          <a:sy n="127" d="100"/>
        </p:scale>
        <p:origin x="416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3408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36768" y="0"/>
            <a:ext cx="3011699" cy="463408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/>
            </a:lvl1pPr>
          </a:lstStyle>
          <a:p>
            <a:fld id="{5D68D890-4F18-4F44-B2BA-332B632F7956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72669"/>
            <a:ext cx="3011699" cy="463407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36768" y="8772669"/>
            <a:ext cx="3011699" cy="463407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/>
            </a:lvl1pPr>
          </a:lstStyle>
          <a:p>
            <a:fld id="{502476E5-789E-6B47-B7C7-6C79AF9A8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40585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6768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/>
            </a:lvl1pPr>
          </a:lstStyle>
          <a:p>
            <a:fld id="{1BE1255C-BAE4-014A-AE1E-4E6613BE82C6}" type="datetimeFigureOut">
              <a:rPr lang="en-US" smtClean="0"/>
              <a:t>2/22/23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95288" y="692150"/>
            <a:ext cx="6159500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92" tIns="46246" rIns="92492" bIns="4624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</p:spPr>
        <p:txBody>
          <a:bodyPr vert="horz" lIns="92492" tIns="46246" rIns="92492" bIns="46246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6768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/>
            </a:lvl1pPr>
          </a:lstStyle>
          <a:p>
            <a:fld id="{7136FF9A-DF39-6F46-BCDE-B5D756699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368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462458">
              <a:defRPr/>
            </a:pPr>
            <a:fld id="{8EAADF87-86CD-B548-AD15-3C616A49BBB3}" type="slidenum">
              <a:rPr lang="en-US">
                <a:solidFill>
                  <a:prstClr val="black"/>
                </a:solidFill>
                <a:latin typeface="Calibri"/>
              </a:rPr>
              <a:pPr defTabSz="462458">
                <a:defRPr/>
              </a:pPr>
              <a:t>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271899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36FF9A-DF39-6F46-BCDE-B5D756699D7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3809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36FF9A-DF39-6F46-BCDE-B5D756699D7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290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36FF9A-DF39-6F46-BCDE-B5D756699D7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272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36FF9A-DF39-6F46-BCDE-B5D756699D7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6545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Hyperparameters ( algorithm parameters that significantly affect model quality)</a:t>
            </a:r>
          </a:p>
          <a:p>
            <a:r>
              <a:rPr lang="en-US" dirty="0"/>
              <a:t>Decision Tree : tree depth, max leaf nodes, etc.</a:t>
            </a:r>
          </a:p>
          <a:p>
            <a:r>
              <a:rPr lang="en-US" dirty="0"/>
              <a:t>Neural Networks : number of layers, hidden layer width, learning rate, etc.</a:t>
            </a:r>
          </a:p>
          <a:p>
            <a:r>
              <a:rPr lang="en-US" dirty="0"/>
              <a:t>Metrics to measure performance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36FF9A-DF39-6F46-BCDE-B5D756699D7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0789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36FF9A-DF39-6F46-BCDE-B5D756699D7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1091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36FF9A-DF39-6F46-BCDE-B5D756699D7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3035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36FF9A-DF39-6F46-BCDE-B5D756699D7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1598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36FF9A-DF39-6F46-BCDE-B5D756699D7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1621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36FF9A-DF39-6F46-BCDE-B5D756699D7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630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B0248-2C5B-4EDE-82CD-3586DB9E60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2B317F-1CD2-4523-838E-D45E96CD11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FAE64A-534E-4A9B-9144-B6AD8D39A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EDCCB0-2FC3-452D-8293-2873B01E3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E048A9-4EDE-47B6-9BA9-F9F1C14C7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609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24E7B-9F9B-420F-A98F-A98E8BC6F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8C9892-2FC6-4CBE-96A6-720B80686C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F7F750-32FF-42CA-85EF-A1893412E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526DCA-33A7-4233-95DB-F1F2882F6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665D8-8B09-4A29-BE16-E451071DD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112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D10E25-0C1B-4274-86F8-E1D639AE9E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A45921-9144-494E-849A-572B6808D3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E3CFD6-EB17-4DBC-8328-22BC7B4F2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42C5A-5BF8-4B27-BD5D-3EA8EA006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6230-05D8-42ED-AE25-32538AF7D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7753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9144000" cy="5143500"/>
          </a:xfrm>
        </p:spPr>
        <p:txBody>
          <a:bodyPr/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892785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ig_Picture_place-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2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52357" cy="5143500"/>
          </a:xfrm>
        </p:spPr>
        <p:txBody>
          <a:bodyPr rtlCol="0">
            <a:normAutofit/>
          </a:bodyPr>
          <a:lstStyle>
            <a:lvl1pPr marL="0" indent="0">
              <a:buNone/>
              <a:defRPr sz="1201">
                <a:latin typeface="Calibri Light"/>
                <a:cs typeface="Calibri Light"/>
              </a:defRPr>
            </a:lvl1pPr>
          </a:lstStyle>
          <a:p>
            <a:pPr lvl="0"/>
            <a:endParaRPr lang="id-ID" noProof="0"/>
          </a:p>
        </p:txBody>
      </p:sp>
    </p:spTree>
    <p:extLst>
      <p:ext uri="{BB962C8B-B14F-4D97-AF65-F5344CB8AC3E}">
        <p14:creationId xmlns:p14="http://schemas.microsoft.com/office/powerpoint/2010/main" val="1573943708"/>
      </p:ext>
    </p:extLst>
  </p:cSld>
  <p:clrMapOvr>
    <a:masterClrMapping/>
  </p:clrMapOvr>
  <p:transition spd="slow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ndividual Pro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4903136" y="0"/>
            <a:ext cx="4261444" cy="51435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51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F5F29-8207-47DF-93DB-1CE7C0D64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8D16C-4EB7-447D-846C-9B0B564871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5C6C6-0357-4792-B660-544F4462C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3B4F45-C662-4837-8283-2C851CBD4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76C32F-2FA7-493D-A911-5CC310C9D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935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D219E-4898-40AC-90A7-3F859E029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7D61DA-1D61-4FA8-A056-10F6DB2A43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2CABE0-45B0-4433-9924-B5D8642D2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1B0B5-C3A3-4BEE-8EF5-E63488A38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33B0A8-FDD7-4158-A22F-FDFEF0A36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3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CCF48-7286-4959-AEFF-B714FA2EB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347DB-6756-47AA-B2D2-F0185D683C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86D84B-7C94-4407-8104-124373F68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8F0314-41D3-44E9-852A-A4041F567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90258-51B2-4862-B189-4D8A2AD3E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20346-CE51-4007-906F-1D359553E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858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D9549-89C7-4A4F-B178-B3A563154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1D824-B96C-408C-A1BE-DEA217C90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A681DE-6AB8-4CC3-B8EA-2FD5EBD5BE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D606D8-08BE-4F5C-A894-E400891764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4D1CD8-06D8-4BDF-90C7-E153899E3D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3FC007-F22C-4888-9497-061155AFC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2/22/23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A9199B-51F9-45FA-B756-E0C5BEC79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96C5AB-55FF-42F9-82F5-9BAAD3F6F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28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E071C-1A39-4939-BDAD-89E25A1C0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B3EC22-DECE-4ABE-A554-0211F8870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2/22/23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9F33C5-DA31-44CA-A1ED-07D6D7AC1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F90F6E-0D06-4668-B8BE-8F767887E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309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0B4120-BF79-464B-8177-D700B9825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2/22/23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6D359D-B335-47F0-9710-5C65A73B2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Commercial in Confidence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3B1C24-5C81-4A3E-8F12-9AF903F04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698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1A5FC-D771-4CCD-963A-F9CBFEE84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9CF30-E1AD-42AB-B297-AEB91C928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2F6B97-D811-4058-953C-2B428275BC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E1FE3B-6F87-48E2-9762-26F5388AF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6A9AE2-D976-407F-A4FF-E8194AAB7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79C0AD-3C3F-45FD-9B2C-80D13AAC6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3112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D2758-AA02-4F6F-B291-7DF83B0F2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43A534-360F-4BBB-B3FD-AABF54648F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3CEE0E-8206-4169-BFF5-9FAB663B36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E9E99B-CE27-45F5-9A13-1B5885D75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8C2862-4736-498A-AC25-5FF553631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B86DF-9F7F-4AB8-93F1-734CD1D9D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877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D6DFC3-8E3B-440D-95D7-B13204CF9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948512-217D-4299-A603-B7B851232F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1F606-0EC7-48DB-ADAB-1D1355F3FC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55E67-E344-497B-A994-E0165F511B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ECDAA-E571-4129-A048-4512187527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err="1"/>
              <a:t>Commerical</a:t>
            </a:r>
            <a:r>
              <a:rPr lang="en-GB"/>
              <a:t> in Confidence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5AADA0-0061-48AC-81A2-5FD8549B7A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A8F19F-B923-4C78-98D1-73B52A3C1B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8432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529" r:id="rId1"/>
    <p:sldLayoutId id="2147493530" r:id="rId2"/>
    <p:sldLayoutId id="2147493531" r:id="rId3"/>
    <p:sldLayoutId id="2147493532" r:id="rId4"/>
    <p:sldLayoutId id="2147493533" r:id="rId5"/>
    <p:sldLayoutId id="2147493534" r:id="rId6"/>
    <p:sldLayoutId id="2147493535" r:id="rId7"/>
    <p:sldLayoutId id="2147493536" r:id="rId8"/>
    <p:sldLayoutId id="2147493537" r:id="rId9"/>
    <p:sldLayoutId id="2147493538" r:id="rId10"/>
    <p:sldLayoutId id="2147493539" r:id="rId11"/>
    <p:sldLayoutId id="2147493522" r:id="rId12"/>
    <p:sldLayoutId id="2147493524" r:id="rId13"/>
    <p:sldLayoutId id="2147493527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Milestone_Logo_White.ai"/>
          <p:cNvPicPr>
            <a:picLocks noChangeAspect="1"/>
          </p:cNvPicPr>
          <p:nvPr/>
        </p:nvPicPr>
        <p:blipFill rotWithShape="1">
          <a:blip r:embed="rId4" cstate="print"/>
          <a:srcRect t="27278" b="31681"/>
          <a:stretch/>
        </p:blipFill>
        <p:spPr bwMode="auto">
          <a:xfrm>
            <a:off x="762000" y="604276"/>
            <a:ext cx="1256329" cy="729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Rectangle 12"/>
          <p:cNvSpPr/>
          <p:nvPr/>
        </p:nvSpPr>
        <p:spPr>
          <a:xfrm>
            <a:off x="762000" y="3286270"/>
            <a:ext cx="3083222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Feb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2023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2000" y="1995750"/>
            <a:ext cx="61860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00" b="0" i="0" u="none" strike="noStrike" kern="1200" cap="none" spc="0" normalizeH="0" baseline="0" noProof="0" dirty="0">
                <a:ln>
                  <a:noFill/>
                </a:ln>
                <a:solidFill>
                  <a:srgbClr val="FF800D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Volatility Forecasting</a:t>
            </a:r>
            <a:r>
              <a:rPr kumimoji="0" lang="ko-KR" altLang="en-US" sz="2300" b="0" i="0" u="none" strike="noStrike" kern="1200" cap="none" spc="0" normalizeH="0" baseline="0" noProof="0" dirty="0">
                <a:ln>
                  <a:noFill/>
                </a:ln>
                <a:solidFill>
                  <a:srgbClr val="FF800D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en-AU" altLang="ko-KR" sz="2300" b="0" i="0" u="none" strike="noStrike" kern="1200" cap="none" spc="0" normalizeH="0" baseline="0" noProof="0" dirty="0">
                <a:ln>
                  <a:noFill/>
                </a:ln>
                <a:solidFill>
                  <a:srgbClr val="FF800D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using AWS </a:t>
            </a:r>
            <a:r>
              <a:rPr kumimoji="0" lang="en-AU" altLang="ko-KR" sz="2300" b="0" i="0" u="none" strike="noStrike" kern="1200" cap="none" spc="0" normalizeH="0" baseline="0" noProof="0" dirty="0" err="1">
                <a:ln>
                  <a:noFill/>
                </a:ln>
                <a:solidFill>
                  <a:srgbClr val="FF800D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SageMaker</a:t>
            </a:r>
            <a:endParaRPr kumimoji="0" lang="en-US" sz="2300" b="0" i="0" u="none" strike="noStrike" kern="1200" cap="none" spc="0" normalizeH="0" baseline="0" noProof="0" dirty="0">
              <a:ln>
                <a:noFill/>
              </a:ln>
              <a:solidFill>
                <a:srgbClr val="FF800D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6708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lestone_Logo_White.ai">
            <a:extLst>
              <a:ext uri="{FF2B5EF4-FFF2-40B4-BE49-F238E27FC236}">
                <a16:creationId xmlns:a16="http://schemas.microsoft.com/office/drawing/2014/main" id="{15AEB005-F8A1-2FBE-CBEB-308D1ED962E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t="27278" b="31681"/>
          <a:stretch/>
        </p:blipFill>
        <p:spPr bwMode="auto">
          <a:xfrm>
            <a:off x="8100000" y="51750"/>
            <a:ext cx="844096" cy="490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82FE4D-652E-AD4F-DEB0-CF76BFE6CEFB}"/>
              </a:ext>
            </a:extLst>
          </p:cNvPr>
          <p:cNvSpPr txBox="1"/>
          <p:nvPr/>
        </p:nvSpPr>
        <p:spPr>
          <a:xfrm>
            <a:off x="3924000" y="2387084"/>
            <a:ext cx="1368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2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294829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lestone_Logo_White.ai">
            <a:extLst>
              <a:ext uri="{FF2B5EF4-FFF2-40B4-BE49-F238E27FC236}">
                <a16:creationId xmlns:a16="http://schemas.microsoft.com/office/drawing/2014/main" id="{15AEB005-F8A1-2FBE-CBEB-308D1ED962E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t="27278" b="31681"/>
          <a:stretch/>
        </p:blipFill>
        <p:spPr bwMode="auto">
          <a:xfrm>
            <a:off x="8100000" y="51750"/>
            <a:ext cx="844096" cy="490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B75FA47-35E9-8FE4-C191-14C6F65C57FF}"/>
              </a:ext>
            </a:extLst>
          </p:cNvPr>
          <p:cNvGrpSpPr/>
          <p:nvPr/>
        </p:nvGrpSpPr>
        <p:grpSpPr>
          <a:xfrm>
            <a:off x="199904" y="344974"/>
            <a:ext cx="7900096" cy="4386776"/>
            <a:chOff x="298799" y="542102"/>
            <a:chExt cx="7138975" cy="3901648"/>
          </a:xfrm>
        </p:grpSpPr>
        <p:pic>
          <p:nvPicPr>
            <p:cNvPr id="17410" name="Picture 2">
              <a:extLst>
                <a:ext uri="{FF2B5EF4-FFF2-40B4-BE49-F238E27FC236}">
                  <a16:creationId xmlns:a16="http://schemas.microsoft.com/office/drawing/2014/main" id="{5F1D7C65-2461-1F34-26C4-5E76B5556C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8799" y="542102"/>
              <a:ext cx="7138975" cy="39016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DA07A31-D13C-5626-DE12-A9587D8529BB}"/>
                </a:ext>
              </a:extLst>
            </p:cNvPr>
            <p:cNvSpPr txBox="1"/>
            <p:nvPr/>
          </p:nvSpPr>
          <p:spPr>
            <a:xfrm>
              <a:off x="345960" y="726768"/>
              <a:ext cx="2354040" cy="1052982"/>
            </a:xfrm>
            <a:prstGeom prst="rect">
              <a:avLst/>
            </a:prstGeom>
            <a:solidFill>
              <a:srgbClr val="282828"/>
            </a:solidFill>
          </p:spPr>
          <p:txBody>
            <a:bodyPr wrap="square" rtlCol="0">
              <a:spAutoFit/>
            </a:bodyPr>
            <a:lstStyle/>
            <a:p>
              <a:endParaRPr lang="en-US" dirty="0">
                <a:solidFill>
                  <a:schemeClr val="bg2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F82FE4D-652E-AD4F-DEB0-CF76BFE6CEFB}"/>
              </a:ext>
            </a:extLst>
          </p:cNvPr>
          <p:cNvSpPr txBox="1"/>
          <p:nvPr/>
        </p:nvSpPr>
        <p:spPr>
          <a:xfrm>
            <a:off x="324000" y="195750"/>
            <a:ext cx="367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Autopilot</a:t>
            </a:r>
          </a:p>
        </p:txBody>
      </p:sp>
    </p:spTree>
    <p:extLst>
      <p:ext uri="{BB962C8B-B14F-4D97-AF65-F5344CB8AC3E}">
        <p14:creationId xmlns:p14="http://schemas.microsoft.com/office/powerpoint/2010/main" val="16700137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lestone_Logo_White.ai">
            <a:extLst>
              <a:ext uri="{FF2B5EF4-FFF2-40B4-BE49-F238E27FC236}">
                <a16:creationId xmlns:a16="http://schemas.microsoft.com/office/drawing/2014/main" id="{15AEB005-F8A1-2FBE-CBEB-308D1ED962E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t="27278" b="31681"/>
          <a:stretch/>
        </p:blipFill>
        <p:spPr bwMode="auto">
          <a:xfrm>
            <a:off x="8100000" y="51750"/>
            <a:ext cx="844096" cy="490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82FE4D-652E-AD4F-DEB0-CF76BFE6CEFB}"/>
              </a:ext>
            </a:extLst>
          </p:cNvPr>
          <p:cNvSpPr txBox="1"/>
          <p:nvPr/>
        </p:nvSpPr>
        <p:spPr>
          <a:xfrm>
            <a:off x="324000" y="195750"/>
            <a:ext cx="367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Autopilot</a:t>
            </a:r>
          </a:p>
        </p:txBody>
      </p:sp>
      <p:pic>
        <p:nvPicPr>
          <p:cNvPr id="18434" name="Picture 2">
            <a:extLst>
              <a:ext uri="{FF2B5EF4-FFF2-40B4-BE49-F238E27FC236}">
                <a16:creationId xmlns:a16="http://schemas.microsoft.com/office/drawing/2014/main" id="{95950353-D613-7E45-3ECE-355E2E5F8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415" y="859000"/>
            <a:ext cx="8721311" cy="35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56508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lestone_Logo_White.ai">
            <a:extLst>
              <a:ext uri="{FF2B5EF4-FFF2-40B4-BE49-F238E27FC236}">
                <a16:creationId xmlns:a16="http://schemas.microsoft.com/office/drawing/2014/main" id="{15AEB005-F8A1-2FBE-CBEB-308D1ED962E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t="27278" b="31681"/>
          <a:stretch/>
        </p:blipFill>
        <p:spPr bwMode="auto">
          <a:xfrm>
            <a:off x="8100000" y="51750"/>
            <a:ext cx="844096" cy="490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82FE4D-652E-AD4F-DEB0-CF76BFE6CEFB}"/>
              </a:ext>
            </a:extLst>
          </p:cNvPr>
          <p:cNvSpPr txBox="1"/>
          <p:nvPr/>
        </p:nvSpPr>
        <p:spPr>
          <a:xfrm>
            <a:off x="324000" y="195750"/>
            <a:ext cx="367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AWS </a:t>
            </a:r>
            <a:r>
              <a:rPr lang="en-US" dirty="0" err="1">
                <a:solidFill>
                  <a:schemeClr val="bg2"/>
                </a:solidFill>
              </a:rPr>
              <a:t>SageMaker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A50A0874-32CB-C688-96C0-1AB66C3BAE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488" y="843750"/>
            <a:ext cx="8381024" cy="3641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3726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lestone_Logo_White.ai">
            <a:extLst>
              <a:ext uri="{FF2B5EF4-FFF2-40B4-BE49-F238E27FC236}">
                <a16:creationId xmlns:a16="http://schemas.microsoft.com/office/drawing/2014/main" id="{15AEB005-F8A1-2FBE-CBEB-308D1ED962E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t="27278" b="31681"/>
          <a:stretch/>
        </p:blipFill>
        <p:spPr bwMode="auto">
          <a:xfrm>
            <a:off x="8100000" y="51750"/>
            <a:ext cx="844096" cy="490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82FE4D-652E-AD4F-DEB0-CF76BFE6CEFB}"/>
              </a:ext>
            </a:extLst>
          </p:cNvPr>
          <p:cNvSpPr txBox="1"/>
          <p:nvPr/>
        </p:nvSpPr>
        <p:spPr>
          <a:xfrm>
            <a:off x="324000" y="195750"/>
            <a:ext cx="367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AWS </a:t>
            </a:r>
            <a:r>
              <a:rPr lang="en-US" dirty="0" err="1">
                <a:solidFill>
                  <a:schemeClr val="bg2"/>
                </a:solidFill>
              </a:rPr>
              <a:t>SageMaker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A50A0874-32CB-C688-96C0-1AB66C3BAE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488" y="843750"/>
            <a:ext cx="8381024" cy="3641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Graphic 17" descr="Tick with solid fill">
            <a:extLst>
              <a:ext uri="{FF2B5EF4-FFF2-40B4-BE49-F238E27FC236}">
                <a16:creationId xmlns:a16="http://schemas.microsoft.com/office/drawing/2014/main" id="{13ADAC96-CE98-B058-58F2-70B4C6DDCC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508000" y="2271132"/>
            <a:ext cx="166969" cy="166969"/>
          </a:xfrm>
          <a:prstGeom prst="rect">
            <a:avLst/>
          </a:prstGeom>
        </p:spPr>
      </p:pic>
      <p:pic>
        <p:nvPicPr>
          <p:cNvPr id="19" name="Graphic 18" descr="Tick with solid fill">
            <a:extLst>
              <a:ext uri="{FF2B5EF4-FFF2-40B4-BE49-F238E27FC236}">
                <a16:creationId xmlns:a16="http://schemas.microsoft.com/office/drawing/2014/main" id="{EC469DB5-7A02-74A8-E766-424BD8E208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284000" y="1419750"/>
            <a:ext cx="166969" cy="166969"/>
          </a:xfrm>
          <a:prstGeom prst="rect">
            <a:avLst/>
          </a:prstGeom>
        </p:spPr>
      </p:pic>
      <p:pic>
        <p:nvPicPr>
          <p:cNvPr id="20" name="Graphic 19" descr="Tick with solid fill">
            <a:extLst>
              <a:ext uri="{FF2B5EF4-FFF2-40B4-BE49-F238E27FC236}">
                <a16:creationId xmlns:a16="http://schemas.microsoft.com/office/drawing/2014/main" id="{9B5107E8-3472-2A0C-C5AD-AFD67FA334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29031" y="2658946"/>
            <a:ext cx="166969" cy="166969"/>
          </a:xfrm>
          <a:prstGeom prst="rect">
            <a:avLst/>
          </a:prstGeom>
        </p:spPr>
      </p:pic>
      <p:pic>
        <p:nvPicPr>
          <p:cNvPr id="21" name="Graphic 20" descr="Tick with solid fill">
            <a:extLst>
              <a:ext uri="{FF2B5EF4-FFF2-40B4-BE49-F238E27FC236}">
                <a16:creationId xmlns:a16="http://schemas.microsoft.com/office/drawing/2014/main" id="{77B928A0-0A2B-701C-156D-C172102CCA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798826" y="1779750"/>
            <a:ext cx="166969" cy="166969"/>
          </a:xfrm>
          <a:prstGeom prst="rect">
            <a:avLst/>
          </a:prstGeom>
        </p:spPr>
      </p:pic>
      <p:pic>
        <p:nvPicPr>
          <p:cNvPr id="22" name="Graphic 21" descr="Tick with solid fill">
            <a:extLst>
              <a:ext uri="{FF2B5EF4-FFF2-40B4-BE49-F238E27FC236}">
                <a16:creationId xmlns:a16="http://schemas.microsoft.com/office/drawing/2014/main" id="{61E7B1DB-12F1-F480-EF44-5411E2AE77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940000" y="3507750"/>
            <a:ext cx="166969" cy="166969"/>
          </a:xfrm>
          <a:prstGeom prst="rect">
            <a:avLst/>
          </a:prstGeom>
        </p:spPr>
      </p:pic>
      <p:pic>
        <p:nvPicPr>
          <p:cNvPr id="23" name="Graphic 22" descr="Tick with solid fill">
            <a:extLst>
              <a:ext uri="{FF2B5EF4-FFF2-40B4-BE49-F238E27FC236}">
                <a16:creationId xmlns:a16="http://schemas.microsoft.com/office/drawing/2014/main" id="{F520358C-C47A-89D2-4E82-9711271568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99999" y="2283750"/>
            <a:ext cx="166969" cy="166969"/>
          </a:xfrm>
          <a:prstGeom prst="rect">
            <a:avLst/>
          </a:prstGeom>
        </p:spPr>
      </p:pic>
      <p:pic>
        <p:nvPicPr>
          <p:cNvPr id="24" name="Graphic 23" descr="Tick with solid fill">
            <a:extLst>
              <a:ext uri="{FF2B5EF4-FFF2-40B4-BE49-F238E27FC236}">
                <a16:creationId xmlns:a16="http://schemas.microsoft.com/office/drawing/2014/main" id="{8051C539-70C9-3499-A896-DB32228B6F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24000" y="1350910"/>
            <a:ext cx="166969" cy="166969"/>
          </a:xfrm>
          <a:prstGeom prst="rect">
            <a:avLst/>
          </a:prstGeom>
        </p:spPr>
      </p:pic>
      <p:pic>
        <p:nvPicPr>
          <p:cNvPr id="25" name="Graphic 24" descr="Tick with solid fill">
            <a:extLst>
              <a:ext uri="{FF2B5EF4-FFF2-40B4-BE49-F238E27FC236}">
                <a16:creationId xmlns:a16="http://schemas.microsoft.com/office/drawing/2014/main" id="{6D68427E-F66E-617C-5F8C-D369841493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16515" y="1350910"/>
            <a:ext cx="166969" cy="166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7523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lestone_Logo_White.ai">
            <a:extLst>
              <a:ext uri="{FF2B5EF4-FFF2-40B4-BE49-F238E27FC236}">
                <a16:creationId xmlns:a16="http://schemas.microsoft.com/office/drawing/2014/main" id="{15AEB005-F8A1-2FBE-CBEB-308D1ED962E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t="27278" b="31681"/>
          <a:stretch/>
        </p:blipFill>
        <p:spPr bwMode="auto">
          <a:xfrm>
            <a:off x="8100000" y="51750"/>
            <a:ext cx="844096" cy="490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82FE4D-652E-AD4F-DEB0-CF76BFE6CEFB}"/>
              </a:ext>
            </a:extLst>
          </p:cNvPr>
          <p:cNvSpPr txBox="1"/>
          <p:nvPr/>
        </p:nvSpPr>
        <p:spPr>
          <a:xfrm>
            <a:off x="3636000" y="2139750"/>
            <a:ext cx="223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2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96710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lestone_Logo_White.ai">
            <a:extLst>
              <a:ext uri="{FF2B5EF4-FFF2-40B4-BE49-F238E27FC236}">
                <a16:creationId xmlns:a16="http://schemas.microsoft.com/office/drawing/2014/main" id="{15AEB005-F8A1-2FBE-CBEB-308D1ED962E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t="27278" b="31681"/>
          <a:stretch/>
        </p:blipFill>
        <p:spPr bwMode="auto">
          <a:xfrm>
            <a:off x="8100000" y="51750"/>
            <a:ext cx="844096" cy="490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82FE4D-652E-AD4F-DEB0-CF76BFE6CEFB}"/>
              </a:ext>
            </a:extLst>
          </p:cNvPr>
          <p:cNvSpPr txBox="1"/>
          <p:nvPr/>
        </p:nvSpPr>
        <p:spPr>
          <a:xfrm>
            <a:off x="324000" y="195750"/>
            <a:ext cx="331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Updating endpoints – A/B Testing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A259E3D-E7FA-4850-B52C-118C120F6370}"/>
              </a:ext>
            </a:extLst>
          </p:cNvPr>
          <p:cNvGrpSpPr/>
          <p:nvPr/>
        </p:nvGrpSpPr>
        <p:grpSpPr>
          <a:xfrm>
            <a:off x="108000" y="699750"/>
            <a:ext cx="5915550" cy="3886057"/>
            <a:chOff x="108000" y="699750"/>
            <a:chExt cx="5915550" cy="3886057"/>
          </a:xfrm>
        </p:grpSpPr>
        <p:pic>
          <p:nvPicPr>
            <p:cNvPr id="13314" name="Picture 2">
              <a:extLst>
                <a:ext uri="{FF2B5EF4-FFF2-40B4-BE49-F238E27FC236}">
                  <a16:creationId xmlns:a16="http://schemas.microsoft.com/office/drawing/2014/main" id="{3E0B123B-17B5-B322-A412-1A7B55DBCD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4000" y="699750"/>
              <a:ext cx="5699550" cy="3886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047ED3B-7CFA-0C26-C1BC-6F747CB22726}"/>
                </a:ext>
              </a:extLst>
            </p:cNvPr>
            <p:cNvSpPr txBox="1"/>
            <p:nvPr/>
          </p:nvSpPr>
          <p:spPr>
            <a:xfrm>
              <a:off x="108000" y="1563750"/>
              <a:ext cx="720000" cy="1008000"/>
            </a:xfrm>
            <a:prstGeom prst="rect">
              <a:avLst/>
            </a:prstGeom>
            <a:solidFill>
              <a:srgbClr val="282828"/>
            </a:solidFill>
          </p:spPr>
          <p:txBody>
            <a:bodyPr wrap="square" rtlCol="0">
              <a:spAutoFit/>
            </a:bodyPr>
            <a:lstStyle/>
            <a:p>
              <a:endParaRPr lang="en-US" dirty="0">
                <a:solidFill>
                  <a:schemeClr val="bg2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33BECC2-F2A7-6FE9-1409-4D166771A3DC}"/>
              </a:ext>
            </a:extLst>
          </p:cNvPr>
          <p:cNvGrpSpPr/>
          <p:nvPr/>
        </p:nvGrpSpPr>
        <p:grpSpPr>
          <a:xfrm>
            <a:off x="6243708" y="1491750"/>
            <a:ext cx="2700388" cy="2473875"/>
            <a:chOff x="6243708" y="1491750"/>
            <a:chExt cx="2700388" cy="2473875"/>
          </a:xfrm>
        </p:grpSpPr>
        <p:pic>
          <p:nvPicPr>
            <p:cNvPr id="13316" name="Picture 4">
              <a:extLst>
                <a:ext uri="{FF2B5EF4-FFF2-40B4-BE49-F238E27FC236}">
                  <a16:creationId xmlns:a16="http://schemas.microsoft.com/office/drawing/2014/main" id="{2B0A5FE9-4533-5C59-2A44-30B5D4FAAD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3708" y="1491750"/>
              <a:ext cx="2700388" cy="24738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BFF3A9A-546B-AF62-ACAC-DBD38BA965A1}"/>
                </a:ext>
              </a:extLst>
            </p:cNvPr>
            <p:cNvSpPr txBox="1"/>
            <p:nvPr/>
          </p:nvSpPr>
          <p:spPr>
            <a:xfrm>
              <a:off x="8551636" y="2665073"/>
              <a:ext cx="288000" cy="300937"/>
            </a:xfrm>
            <a:prstGeom prst="rect">
              <a:avLst/>
            </a:prstGeom>
            <a:solidFill>
              <a:srgbClr val="F5F5F3"/>
            </a:solidFill>
          </p:spPr>
          <p:txBody>
            <a:bodyPr wrap="square" rtlCol="0">
              <a:spAutoFit/>
            </a:bodyPr>
            <a:lstStyle/>
            <a:p>
              <a:endParaRPr lang="en-US" dirty="0">
                <a:solidFill>
                  <a:schemeClr val="bg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79224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lestone_Logo_White.ai">
            <a:extLst>
              <a:ext uri="{FF2B5EF4-FFF2-40B4-BE49-F238E27FC236}">
                <a16:creationId xmlns:a16="http://schemas.microsoft.com/office/drawing/2014/main" id="{15AEB005-F8A1-2FBE-CBEB-308D1ED962E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t="27278" b="31681"/>
          <a:stretch/>
        </p:blipFill>
        <p:spPr bwMode="auto">
          <a:xfrm>
            <a:off x="8100000" y="51750"/>
            <a:ext cx="844096" cy="490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82FE4D-652E-AD4F-DEB0-CF76BFE6CEFB}"/>
              </a:ext>
            </a:extLst>
          </p:cNvPr>
          <p:cNvSpPr txBox="1"/>
          <p:nvPr/>
        </p:nvSpPr>
        <p:spPr>
          <a:xfrm>
            <a:off x="324000" y="195750"/>
            <a:ext cx="446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Updating endpoints – Multi-Model Endpoint</a:t>
            </a:r>
          </a:p>
        </p:txBody>
      </p:sp>
      <p:pic>
        <p:nvPicPr>
          <p:cNvPr id="14340" name="Picture 4">
            <a:extLst>
              <a:ext uri="{FF2B5EF4-FFF2-40B4-BE49-F238E27FC236}">
                <a16:creationId xmlns:a16="http://schemas.microsoft.com/office/drawing/2014/main" id="{AAC8E720-4F0B-8976-36BE-E15FBCD7F8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2000" y="3075750"/>
            <a:ext cx="5224075" cy="1730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5A53BCB4-CE30-452C-CF7A-8C8B9573D886}"/>
              </a:ext>
            </a:extLst>
          </p:cNvPr>
          <p:cNvGrpSpPr/>
          <p:nvPr/>
        </p:nvGrpSpPr>
        <p:grpSpPr>
          <a:xfrm>
            <a:off x="139782" y="771750"/>
            <a:ext cx="5152217" cy="3024000"/>
            <a:chOff x="173908" y="843750"/>
            <a:chExt cx="6609500" cy="3672000"/>
          </a:xfrm>
        </p:grpSpPr>
        <p:pic>
          <p:nvPicPr>
            <p:cNvPr id="14338" name="Picture 2">
              <a:extLst>
                <a:ext uri="{FF2B5EF4-FFF2-40B4-BE49-F238E27FC236}">
                  <a16:creationId xmlns:a16="http://schemas.microsoft.com/office/drawing/2014/main" id="{48707FF4-3BAB-92F4-CAF9-C141B3CB97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0000" y="843750"/>
              <a:ext cx="6603408" cy="367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476769F-D2AD-D625-AEF1-710763ADA432}"/>
                </a:ext>
              </a:extLst>
            </p:cNvPr>
            <p:cNvSpPr txBox="1"/>
            <p:nvPr/>
          </p:nvSpPr>
          <p:spPr>
            <a:xfrm>
              <a:off x="173908" y="1203750"/>
              <a:ext cx="1584000" cy="1584000"/>
            </a:xfrm>
            <a:prstGeom prst="rect">
              <a:avLst/>
            </a:prstGeom>
            <a:solidFill>
              <a:srgbClr val="282828"/>
            </a:solidFill>
          </p:spPr>
          <p:txBody>
            <a:bodyPr wrap="square" rtlCol="0">
              <a:spAutoFit/>
            </a:bodyPr>
            <a:lstStyle/>
            <a:p>
              <a:endParaRPr lang="en-US" dirty="0">
                <a:solidFill>
                  <a:schemeClr val="bg2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BFD4273-F6EC-2A49-C40C-084E940FE772}"/>
                </a:ext>
              </a:extLst>
            </p:cNvPr>
            <p:cNvSpPr txBox="1"/>
            <p:nvPr/>
          </p:nvSpPr>
          <p:spPr>
            <a:xfrm>
              <a:off x="173908" y="3147750"/>
              <a:ext cx="218257" cy="246807"/>
            </a:xfrm>
            <a:prstGeom prst="rect">
              <a:avLst/>
            </a:prstGeom>
            <a:solidFill>
              <a:srgbClr val="282828"/>
            </a:solidFill>
          </p:spPr>
          <p:txBody>
            <a:bodyPr wrap="square" rtlCol="0">
              <a:spAutoFit/>
            </a:bodyPr>
            <a:lstStyle/>
            <a:p>
              <a:endParaRPr lang="en-US" dirty="0">
                <a:solidFill>
                  <a:schemeClr val="bg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6558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lestone_Logo_White.ai">
            <a:extLst>
              <a:ext uri="{FF2B5EF4-FFF2-40B4-BE49-F238E27FC236}">
                <a16:creationId xmlns:a16="http://schemas.microsoft.com/office/drawing/2014/main" id="{15AEB005-F8A1-2FBE-CBEB-308D1ED962E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t="27278" b="31681"/>
          <a:stretch/>
        </p:blipFill>
        <p:spPr bwMode="auto">
          <a:xfrm>
            <a:off x="8100000" y="51750"/>
            <a:ext cx="844096" cy="490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5EE6E88-A85A-13CD-E1E3-1227465F9587}"/>
              </a:ext>
            </a:extLst>
          </p:cNvPr>
          <p:cNvSpPr txBox="1"/>
          <p:nvPr/>
        </p:nvSpPr>
        <p:spPr>
          <a:xfrm>
            <a:off x="686363" y="843750"/>
            <a:ext cx="76854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AU" dirty="0">
                <a:solidFill>
                  <a:schemeClr val="bg2"/>
                </a:solidFill>
              </a:rPr>
              <a:t>Volatility Forecast</a:t>
            </a:r>
          </a:p>
          <a:p>
            <a:pPr>
              <a:buClr>
                <a:schemeClr val="accent2"/>
              </a:buClr>
            </a:pPr>
            <a:endParaRPr lang="en-AU" dirty="0">
              <a:solidFill>
                <a:schemeClr val="bg2"/>
              </a:solidFill>
            </a:endParaRP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AU" dirty="0">
                <a:solidFill>
                  <a:schemeClr val="bg2"/>
                </a:solidFill>
              </a:rPr>
              <a:t>Machine learning workflow</a:t>
            </a:r>
          </a:p>
          <a:p>
            <a:pPr marL="742950" lvl="1" indent="-285750">
              <a:buClr>
                <a:schemeClr val="accent2"/>
              </a:buClr>
              <a:buFontTx/>
              <a:buChar char="-"/>
            </a:pPr>
            <a:r>
              <a:rPr lang="en-AU" sz="1400" dirty="0">
                <a:solidFill>
                  <a:schemeClr val="bg2"/>
                </a:solidFill>
              </a:rPr>
              <a:t>Build</a:t>
            </a:r>
          </a:p>
          <a:p>
            <a:pPr marL="742950" lvl="1" indent="-285750">
              <a:buClr>
                <a:schemeClr val="accent2"/>
              </a:buClr>
              <a:buFontTx/>
              <a:buChar char="-"/>
            </a:pPr>
            <a:r>
              <a:rPr lang="en-AU" sz="1400" dirty="0">
                <a:solidFill>
                  <a:schemeClr val="bg2"/>
                </a:solidFill>
              </a:rPr>
              <a:t>Train and tune</a:t>
            </a:r>
          </a:p>
          <a:p>
            <a:pPr marL="742950" lvl="1" indent="-285750">
              <a:buClr>
                <a:schemeClr val="accent2"/>
              </a:buClr>
              <a:buFontTx/>
              <a:buChar char="-"/>
            </a:pPr>
            <a:r>
              <a:rPr lang="en-AU" sz="1400" dirty="0">
                <a:solidFill>
                  <a:schemeClr val="bg2"/>
                </a:solidFill>
              </a:rPr>
              <a:t>Deploy and manage</a:t>
            </a:r>
            <a:endParaRPr lang="en-AU" dirty="0">
              <a:solidFill>
                <a:schemeClr val="bg2"/>
              </a:solidFill>
            </a:endParaRPr>
          </a:p>
          <a:p>
            <a:pPr>
              <a:buClr>
                <a:schemeClr val="accent2"/>
              </a:buClr>
            </a:pPr>
            <a:endParaRPr lang="en-AU" dirty="0">
              <a:solidFill>
                <a:schemeClr val="bg2"/>
              </a:solidFill>
            </a:endParaRP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AU" dirty="0">
                <a:solidFill>
                  <a:schemeClr val="bg2"/>
                </a:solidFill>
              </a:rPr>
              <a:t>Code example</a:t>
            </a:r>
          </a:p>
        </p:txBody>
      </p:sp>
    </p:spTree>
    <p:extLst>
      <p:ext uri="{BB962C8B-B14F-4D97-AF65-F5344CB8AC3E}">
        <p14:creationId xmlns:p14="http://schemas.microsoft.com/office/powerpoint/2010/main" val="501975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lestone_Logo_White.ai">
            <a:extLst>
              <a:ext uri="{FF2B5EF4-FFF2-40B4-BE49-F238E27FC236}">
                <a16:creationId xmlns:a16="http://schemas.microsoft.com/office/drawing/2014/main" id="{15AEB005-F8A1-2FBE-CBEB-308D1ED962E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t="27278" b="31681"/>
          <a:stretch/>
        </p:blipFill>
        <p:spPr bwMode="auto">
          <a:xfrm>
            <a:off x="8100000" y="51750"/>
            <a:ext cx="844096" cy="490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82FE4D-652E-AD4F-DEB0-CF76BFE6CEFB}"/>
              </a:ext>
            </a:extLst>
          </p:cNvPr>
          <p:cNvSpPr txBox="1"/>
          <p:nvPr/>
        </p:nvSpPr>
        <p:spPr>
          <a:xfrm>
            <a:off x="324000" y="195750"/>
            <a:ext cx="331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Volatility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301C66-CF3A-F52D-FF5A-065A81CFE562}"/>
              </a:ext>
            </a:extLst>
          </p:cNvPr>
          <p:cNvSpPr txBox="1"/>
          <p:nvPr/>
        </p:nvSpPr>
        <p:spPr>
          <a:xfrm>
            <a:off x="349316" y="771750"/>
            <a:ext cx="732540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spcBef>
                <a:spcPts val="600"/>
              </a:spcBef>
              <a:buClr>
                <a:srgbClr val="D2611C"/>
              </a:buClr>
              <a:buFontTx/>
              <a:buChar char="-"/>
            </a:pPr>
            <a:r>
              <a:rPr lang="en-AU" sz="1200" dirty="0">
                <a:solidFill>
                  <a:schemeClr val="bg2"/>
                </a:solidFill>
              </a:rPr>
              <a:t>Volatility is the range of price changes a security experiences over a given period </a:t>
            </a:r>
          </a:p>
          <a:p>
            <a:pPr marL="171450" indent="-171450">
              <a:spcBef>
                <a:spcPts val="600"/>
              </a:spcBef>
              <a:buClr>
                <a:srgbClr val="D2611C"/>
              </a:buClr>
              <a:buFontTx/>
              <a:buChar char="-"/>
            </a:pPr>
            <a:r>
              <a:rPr lang="en-AU" sz="1200" b="0" i="0" dirty="0">
                <a:solidFill>
                  <a:schemeClr val="bg2"/>
                </a:solidFill>
                <a:effectLst/>
              </a:rPr>
              <a:t>Standard deviation is the most common way to measure volatility </a:t>
            </a:r>
          </a:p>
          <a:p>
            <a:pPr marL="171450" indent="-171450">
              <a:spcBef>
                <a:spcPts val="600"/>
              </a:spcBef>
              <a:buClr>
                <a:srgbClr val="D2611C"/>
              </a:buClr>
              <a:buFontTx/>
              <a:buChar char="-"/>
            </a:pPr>
            <a:r>
              <a:rPr lang="en-AU" sz="1200" dirty="0">
                <a:solidFill>
                  <a:schemeClr val="bg2"/>
                </a:solidFill>
              </a:rPr>
              <a:t>The CBOE Volatility Index (VIX) is a common metric used to measure the expected volatility of the S&amp;P 500</a:t>
            </a:r>
            <a:endParaRPr lang="en-AU" sz="1200" b="0" i="0" dirty="0">
              <a:solidFill>
                <a:schemeClr val="bg2"/>
              </a:solidFill>
              <a:effectLst/>
            </a:endParaRPr>
          </a:p>
          <a:p>
            <a:pPr>
              <a:spcBef>
                <a:spcPts val="600"/>
              </a:spcBef>
              <a:buClr>
                <a:srgbClr val="D2611C"/>
              </a:buClr>
            </a:pPr>
            <a:endParaRPr lang="en-AU" sz="1200" dirty="0">
              <a:solidFill>
                <a:schemeClr val="bg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51A6B3-28B8-F70D-0074-9634308AA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8000" y="1798784"/>
            <a:ext cx="4824000" cy="2698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386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lestone_Logo_White.ai">
            <a:extLst>
              <a:ext uri="{FF2B5EF4-FFF2-40B4-BE49-F238E27FC236}">
                <a16:creationId xmlns:a16="http://schemas.microsoft.com/office/drawing/2014/main" id="{15AEB005-F8A1-2FBE-CBEB-308D1ED962E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t="27278" b="31681"/>
          <a:stretch/>
        </p:blipFill>
        <p:spPr bwMode="auto">
          <a:xfrm>
            <a:off x="8100000" y="51750"/>
            <a:ext cx="844096" cy="490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82FE4D-652E-AD4F-DEB0-CF76BFE6CEFB}"/>
              </a:ext>
            </a:extLst>
          </p:cNvPr>
          <p:cNvSpPr txBox="1"/>
          <p:nvPr/>
        </p:nvSpPr>
        <p:spPr>
          <a:xfrm>
            <a:off x="324000" y="195750"/>
            <a:ext cx="331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Volatility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301C66-CF3A-F52D-FF5A-065A81CFE562}"/>
              </a:ext>
            </a:extLst>
          </p:cNvPr>
          <p:cNvSpPr txBox="1"/>
          <p:nvPr/>
        </p:nvSpPr>
        <p:spPr>
          <a:xfrm>
            <a:off x="349316" y="771750"/>
            <a:ext cx="732540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spcBef>
                <a:spcPts val="600"/>
              </a:spcBef>
              <a:buClr>
                <a:srgbClr val="D2611C"/>
              </a:buClr>
              <a:buFontTx/>
              <a:buChar char="-"/>
            </a:pPr>
            <a:r>
              <a:rPr lang="en-AU" sz="1200" dirty="0">
                <a:solidFill>
                  <a:schemeClr val="bg2"/>
                </a:solidFill>
              </a:rPr>
              <a:t>Volatility is the range of price changes a security experiences over a given period </a:t>
            </a:r>
          </a:p>
          <a:p>
            <a:pPr marL="171450" indent="-171450">
              <a:spcBef>
                <a:spcPts val="600"/>
              </a:spcBef>
              <a:buClr>
                <a:srgbClr val="D2611C"/>
              </a:buClr>
              <a:buFontTx/>
              <a:buChar char="-"/>
            </a:pPr>
            <a:r>
              <a:rPr lang="en-AU" sz="1200" b="0" i="0" dirty="0">
                <a:solidFill>
                  <a:schemeClr val="bg2"/>
                </a:solidFill>
                <a:effectLst/>
              </a:rPr>
              <a:t>Standard deviation is the most common way to measure volatility </a:t>
            </a:r>
          </a:p>
          <a:p>
            <a:pPr marL="171450" indent="-171450">
              <a:spcBef>
                <a:spcPts val="600"/>
              </a:spcBef>
              <a:buClr>
                <a:srgbClr val="D2611C"/>
              </a:buClr>
              <a:buFontTx/>
              <a:buChar char="-"/>
            </a:pPr>
            <a:r>
              <a:rPr lang="en-AU" sz="1200" dirty="0">
                <a:solidFill>
                  <a:schemeClr val="bg2"/>
                </a:solidFill>
              </a:rPr>
              <a:t>The CBOE Volatility Index (VIX) is a common metric used to measure the expected volatility of the S&amp;P 500</a:t>
            </a:r>
            <a:endParaRPr lang="en-AU" sz="1200" b="0" i="0" dirty="0">
              <a:solidFill>
                <a:schemeClr val="bg2"/>
              </a:solidFill>
              <a:effectLst/>
            </a:endParaRPr>
          </a:p>
          <a:p>
            <a:pPr>
              <a:spcBef>
                <a:spcPts val="600"/>
              </a:spcBef>
              <a:buClr>
                <a:srgbClr val="D2611C"/>
              </a:buClr>
            </a:pPr>
            <a:endParaRPr lang="en-AU" sz="1200" dirty="0">
              <a:solidFill>
                <a:schemeClr val="bg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0E2E2D-7444-3B23-9D72-4CC949D7D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291" y="1707750"/>
            <a:ext cx="7841417" cy="290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986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lestone_Logo_White.ai">
            <a:extLst>
              <a:ext uri="{FF2B5EF4-FFF2-40B4-BE49-F238E27FC236}">
                <a16:creationId xmlns:a16="http://schemas.microsoft.com/office/drawing/2014/main" id="{15AEB005-F8A1-2FBE-CBEB-308D1ED962E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t="27278" b="31681"/>
          <a:stretch/>
        </p:blipFill>
        <p:spPr bwMode="auto">
          <a:xfrm>
            <a:off x="8100000" y="51750"/>
            <a:ext cx="844096" cy="490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82FE4D-652E-AD4F-DEB0-CF76BFE6CEFB}"/>
              </a:ext>
            </a:extLst>
          </p:cNvPr>
          <p:cNvSpPr txBox="1"/>
          <p:nvPr/>
        </p:nvSpPr>
        <p:spPr>
          <a:xfrm>
            <a:off x="324000" y="195750"/>
            <a:ext cx="331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Volatility Forecast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84F9968-0ECC-7EF0-603D-B1E948A0D2FD}"/>
              </a:ext>
            </a:extLst>
          </p:cNvPr>
          <p:cNvSpPr/>
          <p:nvPr/>
        </p:nvSpPr>
        <p:spPr>
          <a:xfrm>
            <a:off x="2549317" y="1203750"/>
            <a:ext cx="1296000" cy="1295999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Learning</a:t>
            </a:r>
          </a:p>
          <a:p>
            <a:pPr algn="ctr"/>
            <a:r>
              <a:rPr lang="en-US" dirty="0"/>
              <a:t>Algorithm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38124E-D446-3B36-58FD-60B05284753A}"/>
              </a:ext>
            </a:extLst>
          </p:cNvPr>
          <p:cNvSpPr txBox="1"/>
          <p:nvPr/>
        </p:nvSpPr>
        <p:spPr>
          <a:xfrm>
            <a:off x="761888" y="1196815"/>
            <a:ext cx="1420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Historical Price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F44E2B-9754-69FB-252A-A02307BE8FFF}"/>
              </a:ext>
            </a:extLst>
          </p:cNvPr>
          <p:cNvSpPr txBox="1"/>
          <p:nvPr/>
        </p:nvSpPr>
        <p:spPr>
          <a:xfrm>
            <a:off x="1253317" y="1996057"/>
            <a:ext cx="4587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VIX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BBC0B2F-AB02-31CA-2921-DDE106AFE61F}"/>
              </a:ext>
            </a:extLst>
          </p:cNvPr>
          <p:cNvCxnSpPr/>
          <p:nvPr/>
        </p:nvCxnSpPr>
        <p:spPr>
          <a:xfrm>
            <a:off x="721596" y="1573082"/>
            <a:ext cx="1768473" cy="0"/>
          </a:xfrm>
          <a:prstGeom prst="straightConnector1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501F216-E635-4819-37DB-BDE024648AA7}"/>
              </a:ext>
            </a:extLst>
          </p:cNvPr>
          <p:cNvCxnSpPr/>
          <p:nvPr/>
        </p:nvCxnSpPr>
        <p:spPr>
          <a:xfrm>
            <a:off x="721596" y="2307607"/>
            <a:ext cx="1768473" cy="0"/>
          </a:xfrm>
          <a:prstGeom prst="straightConnector1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B3B6B78-546A-BDA7-A11D-C50DF5A59E64}"/>
              </a:ext>
            </a:extLst>
          </p:cNvPr>
          <p:cNvSpPr/>
          <p:nvPr/>
        </p:nvSpPr>
        <p:spPr>
          <a:xfrm>
            <a:off x="4472699" y="1214362"/>
            <a:ext cx="1296000" cy="1295999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26636E1-80A3-F58E-FC36-28DC66E53B22}"/>
              </a:ext>
            </a:extLst>
          </p:cNvPr>
          <p:cNvCxnSpPr>
            <a:cxnSpLocks/>
          </p:cNvCxnSpPr>
          <p:nvPr/>
        </p:nvCxnSpPr>
        <p:spPr>
          <a:xfrm flipV="1">
            <a:off x="3839844" y="1853432"/>
            <a:ext cx="628351" cy="10053"/>
          </a:xfrm>
          <a:prstGeom prst="straightConnector1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353C1A-7795-EA79-4FAE-03757F64FFF3}"/>
              </a:ext>
            </a:extLst>
          </p:cNvPr>
          <p:cNvCxnSpPr>
            <a:cxnSpLocks/>
          </p:cNvCxnSpPr>
          <p:nvPr/>
        </p:nvCxnSpPr>
        <p:spPr>
          <a:xfrm flipV="1">
            <a:off x="5109480" y="2510361"/>
            <a:ext cx="0" cy="595088"/>
          </a:xfrm>
          <a:prstGeom prst="straightConnector1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3B8A1033-AA84-8778-1CCA-7C288B4C04EC}"/>
              </a:ext>
            </a:extLst>
          </p:cNvPr>
          <p:cNvSpPr/>
          <p:nvPr/>
        </p:nvSpPr>
        <p:spPr>
          <a:xfrm>
            <a:off x="4265716" y="3187221"/>
            <a:ext cx="1709965" cy="769441"/>
          </a:xfrm>
          <a:prstGeom prst="rect">
            <a:avLst/>
          </a:prstGeom>
          <a:solidFill>
            <a:srgbClr val="282828"/>
          </a:solidFill>
        </p:spPr>
        <p:txBody>
          <a:bodyPr wrap="square">
            <a:spAutoFit/>
          </a:bodyPr>
          <a:lstStyle/>
          <a:p>
            <a:pPr marL="0" marR="0" lvl="0" indent="0" algn="l" defTabSz="4567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dirty="0">
                <a:solidFill>
                  <a:srgbClr val="DBE2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Input - new unseen data</a:t>
            </a:r>
          </a:p>
          <a:p>
            <a:pPr marL="0" marR="0" lvl="0" indent="0" algn="l" defTabSz="4567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100" dirty="0">
              <a:solidFill>
                <a:srgbClr val="DBE2E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4567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dirty="0">
                <a:solidFill>
                  <a:srgbClr val="DBE2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               Price</a:t>
            </a:r>
          </a:p>
          <a:p>
            <a:pPr marL="0" marR="0" lvl="0" indent="0" algn="l" defTabSz="4567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DBE2E5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2023-02-13    30.12 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86E9860-3244-4792-E013-9C7689F73235}"/>
              </a:ext>
            </a:extLst>
          </p:cNvPr>
          <p:cNvCxnSpPr>
            <a:cxnSpLocks/>
          </p:cNvCxnSpPr>
          <p:nvPr/>
        </p:nvCxnSpPr>
        <p:spPr>
          <a:xfrm flipV="1">
            <a:off x="5768699" y="1891222"/>
            <a:ext cx="628351" cy="10053"/>
          </a:xfrm>
          <a:prstGeom prst="straightConnector1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D76DB9D-C836-B993-1D08-3D9D48A20B19}"/>
              </a:ext>
            </a:extLst>
          </p:cNvPr>
          <p:cNvSpPr/>
          <p:nvPr/>
        </p:nvSpPr>
        <p:spPr>
          <a:xfrm>
            <a:off x="6376867" y="1253275"/>
            <a:ext cx="1296000" cy="1295999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1EB5F42-629F-CD41-A673-D4DAAB909301}"/>
              </a:ext>
            </a:extLst>
          </p:cNvPr>
          <p:cNvSpPr/>
          <p:nvPr/>
        </p:nvSpPr>
        <p:spPr>
          <a:xfrm>
            <a:off x="6732000" y="2677100"/>
            <a:ext cx="630230" cy="261610"/>
          </a:xfrm>
          <a:prstGeom prst="rect">
            <a:avLst/>
          </a:prstGeom>
          <a:solidFill>
            <a:srgbClr val="282828"/>
          </a:solidFill>
        </p:spPr>
        <p:txBody>
          <a:bodyPr wrap="square">
            <a:spAutoFit/>
          </a:bodyPr>
          <a:lstStyle/>
          <a:p>
            <a:pPr marL="0" marR="0" lvl="0" indent="0" algn="l" defTabSz="4567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dirty="0">
                <a:solidFill>
                  <a:srgbClr val="DBE2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DBE2E5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0A1BB17-EF34-67BE-EE10-C17AE11637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30" y="2631030"/>
            <a:ext cx="2366397" cy="1552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0493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lestone_Logo_White.ai">
            <a:extLst>
              <a:ext uri="{FF2B5EF4-FFF2-40B4-BE49-F238E27FC236}">
                <a16:creationId xmlns:a16="http://schemas.microsoft.com/office/drawing/2014/main" id="{15AEB005-F8A1-2FBE-CBEB-308D1ED962E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t="27278" b="31681"/>
          <a:stretch/>
        </p:blipFill>
        <p:spPr bwMode="auto">
          <a:xfrm>
            <a:off x="8100000" y="51750"/>
            <a:ext cx="844096" cy="490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82FE4D-652E-AD4F-DEB0-CF76BFE6CEFB}"/>
              </a:ext>
            </a:extLst>
          </p:cNvPr>
          <p:cNvSpPr txBox="1"/>
          <p:nvPr/>
        </p:nvSpPr>
        <p:spPr>
          <a:xfrm>
            <a:off x="324000" y="195750"/>
            <a:ext cx="331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Machine Learning Process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7F718D6-0718-C8BE-AD6A-4D0003E19A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029" y="1635750"/>
            <a:ext cx="8693941" cy="1685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1860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lestone_Logo_White.ai">
            <a:extLst>
              <a:ext uri="{FF2B5EF4-FFF2-40B4-BE49-F238E27FC236}">
                <a16:creationId xmlns:a16="http://schemas.microsoft.com/office/drawing/2014/main" id="{15AEB005-F8A1-2FBE-CBEB-308D1ED962E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t="27278" b="31681"/>
          <a:stretch/>
        </p:blipFill>
        <p:spPr bwMode="auto">
          <a:xfrm>
            <a:off x="8100000" y="51750"/>
            <a:ext cx="844096" cy="490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82FE4D-652E-AD4F-DEB0-CF76BFE6CEFB}"/>
              </a:ext>
            </a:extLst>
          </p:cNvPr>
          <p:cNvSpPr txBox="1"/>
          <p:nvPr/>
        </p:nvSpPr>
        <p:spPr>
          <a:xfrm>
            <a:off x="324000" y="195750"/>
            <a:ext cx="331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Machine Learning Process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7F718D6-0718-C8BE-AD6A-4D0003E19A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029" y="1635750"/>
            <a:ext cx="8693941" cy="1685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36645B2-51C0-4EAE-4BF4-FD42304F59E4}"/>
              </a:ext>
            </a:extLst>
          </p:cNvPr>
          <p:cNvSpPr/>
          <p:nvPr/>
        </p:nvSpPr>
        <p:spPr>
          <a:xfrm>
            <a:off x="255462" y="1491750"/>
            <a:ext cx="2520000" cy="2160000"/>
          </a:xfrm>
          <a:prstGeom prst="roundRect">
            <a:avLst/>
          </a:prstGeom>
          <a:noFill/>
          <a:ln w="381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2611B"/>
                </a:solidFill>
              </a:rPr>
              <a:t>Build</a:t>
            </a:r>
          </a:p>
          <a:p>
            <a:pPr algn="ctr"/>
            <a:endParaRPr lang="en-US" dirty="0">
              <a:solidFill>
                <a:srgbClr val="D2611B"/>
              </a:solidFill>
            </a:endParaRPr>
          </a:p>
          <a:p>
            <a:pPr algn="ctr"/>
            <a:endParaRPr lang="en-US" dirty="0">
              <a:solidFill>
                <a:srgbClr val="D2611B"/>
              </a:solidFill>
            </a:endParaRPr>
          </a:p>
          <a:p>
            <a:pPr algn="ctr"/>
            <a:endParaRPr lang="en-US" dirty="0">
              <a:solidFill>
                <a:srgbClr val="D2611B"/>
              </a:solidFill>
            </a:endParaRPr>
          </a:p>
          <a:p>
            <a:pPr algn="ctr"/>
            <a:endParaRPr lang="en-US" dirty="0">
              <a:solidFill>
                <a:srgbClr val="D2611B"/>
              </a:solidFill>
            </a:endParaRPr>
          </a:p>
          <a:p>
            <a:pPr algn="ctr"/>
            <a:endParaRPr lang="en-US" dirty="0">
              <a:solidFill>
                <a:srgbClr val="D2611B"/>
              </a:solidFill>
            </a:endParaRPr>
          </a:p>
          <a:p>
            <a:pPr algn="ctr"/>
            <a:endParaRPr lang="en-US" dirty="0">
              <a:solidFill>
                <a:srgbClr val="D2611B"/>
              </a:solidFill>
            </a:endParaRPr>
          </a:p>
          <a:p>
            <a:pPr algn="ctr"/>
            <a:endParaRPr lang="en-US" dirty="0">
              <a:solidFill>
                <a:srgbClr val="D2611B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1F3B90-6D0E-884B-50DD-3FD8B374B8E8}"/>
              </a:ext>
            </a:extLst>
          </p:cNvPr>
          <p:cNvSpPr/>
          <p:nvPr/>
        </p:nvSpPr>
        <p:spPr>
          <a:xfrm>
            <a:off x="3249475" y="1494065"/>
            <a:ext cx="2520000" cy="2160000"/>
          </a:xfrm>
          <a:prstGeom prst="roundRect">
            <a:avLst/>
          </a:prstGeom>
          <a:noFill/>
          <a:ln w="381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2611B"/>
                </a:solidFill>
              </a:rPr>
              <a:t>Train</a:t>
            </a:r>
          </a:p>
          <a:p>
            <a:pPr algn="ctr"/>
            <a:endParaRPr lang="en-US" dirty="0">
              <a:solidFill>
                <a:srgbClr val="D2611B"/>
              </a:solidFill>
            </a:endParaRPr>
          </a:p>
          <a:p>
            <a:pPr algn="ctr"/>
            <a:endParaRPr lang="en-US" dirty="0">
              <a:solidFill>
                <a:srgbClr val="D2611B"/>
              </a:solidFill>
            </a:endParaRPr>
          </a:p>
          <a:p>
            <a:pPr algn="ctr"/>
            <a:endParaRPr lang="en-US" dirty="0">
              <a:solidFill>
                <a:srgbClr val="D2611B"/>
              </a:solidFill>
            </a:endParaRPr>
          </a:p>
          <a:p>
            <a:pPr algn="ctr"/>
            <a:endParaRPr lang="en-US" dirty="0">
              <a:solidFill>
                <a:srgbClr val="D2611B"/>
              </a:solidFill>
            </a:endParaRPr>
          </a:p>
          <a:p>
            <a:pPr algn="ctr"/>
            <a:endParaRPr lang="en-US" dirty="0">
              <a:solidFill>
                <a:srgbClr val="D2611B"/>
              </a:solidFill>
            </a:endParaRPr>
          </a:p>
          <a:p>
            <a:pPr algn="ctr"/>
            <a:endParaRPr lang="en-US" dirty="0">
              <a:solidFill>
                <a:srgbClr val="D2611B"/>
              </a:solidFill>
            </a:endParaRPr>
          </a:p>
          <a:p>
            <a:pPr algn="ctr"/>
            <a:endParaRPr lang="en-US" dirty="0">
              <a:solidFill>
                <a:srgbClr val="D2611B"/>
              </a:solidFill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B37E002-B2D0-10BA-F9E4-A0AD0FDF3C1C}"/>
              </a:ext>
            </a:extLst>
          </p:cNvPr>
          <p:cNvSpPr/>
          <p:nvPr/>
        </p:nvSpPr>
        <p:spPr>
          <a:xfrm>
            <a:off x="6033520" y="1491750"/>
            <a:ext cx="2520000" cy="2160000"/>
          </a:xfrm>
          <a:prstGeom prst="roundRect">
            <a:avLst/>
          </a:prstGeom>
          <a:noFill/>
          <a:ln w="381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2611B"/>
                </a:solidFill>
              </a:rPr>
              <a:t>Deploy</a:t>
            </a:r>
          </a:p>
          <a:p>
            <a:pPr algn="ctr"/>
            <a:endParaRPr lang="en-US" dirty="0">
              <a:solidFill>
                <a:srgbClr val="D2611B"/>
              </a:solidFill>
            </a:endParaRPr>
          </a:p>
          <a:p>
            <a:pPr algn="ctr"/>
            <a:endParaRPr lang="en-US" dirty="0">
              <a:solidFill>
                <a:srgbClr val="D2611B"/>
              </a:solidFill>
            </a:endParaRPr>
          </a:p>
          <a:p>
            <a:pPr algn="ctr"/>
            <a:endParaRPr lang="en-US" dirty="0">
              <a:solidFill>
                <a:srgbClr val="D2611B"/>
              </a:solidFill>
            </a:endParaRPr>
          </a:p>
          <a:p>
            <a:pPr algn="ctr"/>
            <a:endParaRPr lang="en-US" dirty="0">
              <a:solidFill>
                <a:srgbClr val="D2611B"/>
              </a:solidFill>
            </a:endParaRPr>
          </a:p>
          <a:p>
            <a:pPr algn="ctr"/>
            <a:endParaRPr lang="en-US" dirty="0">
              <a:solidFill>
                <a:srgbClr val="D2611B"/>
              </a:solidFill>
            </a:endParaRPr>
          </a:p>
          <a:p>
            <a:pPr algn="ctr"/>
            <a:endParaRPr lang="en-US" dirty="0">
              <a:solidFill>
                <a:srgbClr val="D2611B"/>
              </a:solidFill>
            </a:endParaRPr>
          </a:p>
          <a:p>
            <a:pPr algn="ctr"/>
            <a:endParaRPr lang="en-US" dirty="0">
              <a:solidFill>
                <a:srgbClr val="D2611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9745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lestone_Logo_White.ai">
            <a:extLst>
              <a:ext uri="{FF2B5EF4-FFF2-40B4-BE49-F238E27FC236}">
                <a16:creationId xmlns:a16="http://schemas.microsoft.com/office/drawing/2014/main" id="{15AEB005-F8A1-2FBE-CBEB-308D1ED962E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t="27278" b="31681"/>
          <a:stretch/>
        </p:blipFill>
        <p:spPr bwMode="auto">
          <a:xfrm>
            <a:off x="8100000" y="51750"/>
            <a:ext cx="844096" cy="490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82FE4D-652E-AD4F-DEB0-CF76BFE6CEFB}"/>
              </a:ext>
            </a:extLst>
          </p:cNvPr>
          <p:cNvSpPr txBox="1"/>
          <p:nvPr/>
        </p:nvSpPr>
        <p:spPr>
          <a:xfrm>
            <a:off x="324000" y="195750"/>
            <a:ext cx="331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How does training happen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092F19B-7E63-217E-ED95-DB2A60B5C48B}"/>
              </a:ext>
            </a:extLst>
          </p:cNvPr>
          <p:cNvGrpSpPr/>
          <p:nvPr/>
        </p:nvGrpSpPr>
        <p:grpSpPr>
          <a:xfrm>
            <a:off x="315033" y="537894"/>
            <a:ext cx="7999137" cy="4014619"/>
            <a:chOff x="315033" y="537894"/>
            <a:chExt cx="7999137" cy="4014619"/>
          </a:xfrm>
        </p:grpSpPr>
        <p:pic>
          <p:nvPicPr>
            <p:cNvPr id="11266" name="Picture 2">
              <a:extLst>
                <a:ext uri="{FF2B5EF4-FFF2-40B4-BE49-F238E27FC236}">
                  <a16:creationId xmlns:a16="http://schemas.microsoft.com/office/drawing/2014/main" id="{08AE0323-95B5-3DD3-B8B1-E9BF9689B5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2170" y="609894"/>
              <a:ext cx="7812000" cy="3942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7B53F18-63DA-B67F-649C-FC85BC3CA58D}"/>
                </a:ext>
              </a:extLst>
            </p:cNvPr>
            <p:cNvSpPr txBox="1"/>
            <p:nvPr/>
          </p:nvSpPr>
          <p:spPr>
            <a:xfrm>
              <a:off x="315033" y="537894"/>
              <a:ext cx="3312000" cy="369332"/>
            </a:xfrm>
            <a:prstGeom prst="rect">
              <a:avLst/>
            </a:prstGeom>
            <a:solidFill>
              <a:srgbClr val="282828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noFill/>
                </a:rPr>
                <a:t>How does training happen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86757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lestone_Logo_White.ai">
            <a:extLst>
              <a:ext uri="{FF2B5EF4-FFF2-40B4-BE49-F238E27FC236}">
                <a16:creationId xmlns:a16="http://schemas.microsoft.com/office/drawing/2014/main" id="{15AEB005-F8A1-2FBE-CBEB-308D1ED962E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t="27278" b="31681"/>
          <a:stretch/>
        </p:blipFill>
        <p:spPr bwMode="auto">
          <a:xfrm>
            <a:off x="8100000" y="51750"/>
            <a:ext cx="844096" cy="490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82FE4D-652E-AD4F-DEB0-CF76BFE6CEFB}"/>
              </a:ext>
            </a:extLst>
          </p:cNvPr>
          <p:cNvSpPr txBox="1"/>
          <p:nvPr/>
        </p:nvSpPr>
        <p:spPr>
          <a:xfrm>
            <a:off x="324000" y="195750"/>
            <a:ext cx="331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Built-in Algorithms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1531E20-0451-9836-6078-9FCE3C796198}"/>
              </a:ext>
            </a:extLst>
          </p:cNvPr>
          <p:cNvGrpSpPr/>
          <p:nvPr/>
        </p:nvGrpSpPr>
        <p:grpSpPr>
          <a:xfrm>
            <a:off x="494384" y="687268"/>
            <a:ext cx="8155232" cy="3828625"/>
            <a:chOff x="494384" y="687268"/>
            <a:chExt cx="8155232" cy="3828625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9A6B98CB-2284-9391-E795-812915DAD3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4384" y="687268"/>
              <a:ext cx="8155232" cy="37689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630791CC-DF95-082B-439B-B5774F2D4A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0616" y="4172993"/>
              <a:ext cx="889000" cy="342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34370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9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96374FB2-1E4E-4423-9D40-64B005695D83}">
  <we:reference id="wa104178141" version="3.1.2.28" store="en-US" storeType="OMEX"/>
  <we:alternateReferences>
    <we:reference id="wa104178141" version="3.1.2.28" store="WA10417814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DB74AEC6381F47A78E580E4340EE46" ma:contentTypeVersion="13" ma:contentTypeDescription="Create a new document." ma:contentTypeScope="" ma:versionID="c2f19f23bdd5fa770d264a2fab78b811">
  <xsd:schema xmlns:xsd="http://www.w3.org/2001/XMLSchema" xmlns:xs="http://www.w3.org/2001/XMLSchema" xmlns:p="http://schemas.microsoft.com/office/2006/metadata/properties" xmlns:ns3="c6bdce90-6af3-4435-980f-1486c64c90f3" xmlns:ns4="9a1eec5d-ee69-48c7-a87b-3df96e20be58" targetNamespace="http://schemas.microsoft.com/office/2006/metadata/properties" ma:root="true" ma:fieldsID="acded45106d5c70e283aff4224733acf" ns3:_="" ns4:_="">
    <xsd:import namespace="c6bdce90-6af3-4435-980f-1486c64c90f3"/>
    <xsd:import namespace="9a1eec5d-ee69-48c7-a87b-3df96e20be5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EventHashCode" minOccurs="0"/>
                <xsd:element ref="ns3:MediaServiceGenerationTim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bdce90-6af3-4435-980f-1486c64c90f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1eec5d-ee69-48c7-a87b-3df96e20be58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D9CA969-D004-400D-9CFE-ADA1BFDEB5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6bdce90-6af3-4435-980f-1486c64c90f3"/>
    <ds:schemaRef ds:uri="9a1eec5d-ee69-48c7-a87b-3df96e20be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D8DEE57-0D62-4A73-BC3E-B327BF11772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B2EDA32-F9C2-4728-B972-A9DC0A04D61B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48384</TotalTime>
  <Words>229</Words>
  <Application>Microsoft Macintosh PowerPoint</Application>
  <PresentationFormat>On-screen Show (16:9)</PresentationFormat>
  <Paragraphs>76</Paragraphs>
  <Slides>17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pControl NAV Oversight Introduction</dc:title>
  <dc:creator>Milestone Group</dc:creator>
  <cp:lastModifiedBy>Soyeon Kim</cp:lastModifiedBy>
  <cp:revision>509</cp:revision>
  <cp:lastPrinted>2018-09-21T15:30:43Z</cp:lastPrinted>
  <dcterms:created xsi:type="dcterms:W3CDTF">2010-04-12T23:12:02Z</dcterms:created>
  <dcterms:modified xsi:type="dcterms:W3CDTF">2023-02-21T22:13:42Z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0x010100F2DB74AEC6381F47A78E580E4340EE46</vt:lpwstr>
  </property>
</Properties>
</file>